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2918400" cy="43891200"/>
  <p:notesSz cx="14427200" cy="201041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6288" userDrawn="1">
          <p15:clr>
            <a:srgbClr val="A4A3A4"/>
          </p15:clr>
        </p15:guide>
        <p15:guide id="2" pos="49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3" autoAdjust="0"/>
  </p:normalViewPr>
  <p:slideViewPr>
    <p:cSldViewPr>
      <p:cViewPr>
        <p:scale>
          <a:sx n="33" d="100"/>
          <a:sy n="33" d="100"/>
        </p:scale>
        <p:origin x="398" y="-2256"/>
      </p:cViewPr>
      <p:guideLst>
        <p:guide orient="horz" pos="6288"/>
        <p:guide pos="492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6251575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172450" y="0"/>
            <a:ext cx="6251575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935521-966D-4074-8C00-54AC8DE6077D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670425" y="2513013"/>
            <a:ext cx="5086350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43038" y="9675813"/>
            <a:ext cx="11541125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6251575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172450" y="19096038"/>
            <a:ext cx="6251575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EC390-21C7-4ADD-81F6-7264082DD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55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68075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1pPr>
    <a:lvl2pPr marL="484038" algn="l" defTabSz="968075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2pPr>
    <a:lvl3pPr marL="968075" algn="l" defTabSz="968075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3pPr>
    <a:lvl4pPr marL="1452113" algn="l" defTabSz="968075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4pPr>
    <a:lvl5pPr marL="1936151" algn="l" defTabSz="968075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5pPr>
    <a:lvl6pPr marL="2420188" algn="l" defTabSz="968075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6pPr>
    <a:lvl7pPr marL="2904226" algn="l" defTabSz="968075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7pPr>
    <a:lvl8pPr marL="3388263" algn="l" defTabSz="968075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8pPr>
    <a:lvl9pPr marL="3872301" algn="l" defTabSz="968075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670425" y="2513013"/>
            <a:ext cx="5086350" cy="67849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EC390-21C7-4ADD-81F6-7264082DD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31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468881" y="13606273"/>
            <a:ext cx="27980640" cy="287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4937761" y="24579073"/>
            <a:ext cx="23042880" cy="287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645919" y="10094978"/>
            <a:ext cx="14319504" cy="287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6952977" y="10094978"/>
            <a:ext cx="14319504" cy="287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" y="5301716"/>
            <a:ext cx="32908258" cy="37178591"/>
          </a:xfrm>
          <a:custGeom>
            <a:avLst/>
            <a:gdLst/>
            <a:ahLst/>
            <a:cxnLst/>
            <a:rect l="l" t="t" r="r" b="b"/>
            <a:pathLst>
              <a:path w="14422755" h="17029430">
                <a:moveTo>
                  <a:pt x="0" y="17029204"/>
                </a:moveTo>
                <a:lnTo>
                  <a:pt x="14422505" y="17029204"/>
                </a:lnTo>
                <a:lnTo>
                  <a:pt x="14422505" y="0"/>
                </a:lnTo>
                <a:lnTo>
                  <a:pt x="0" y="0"/>
                </a:lnTo>
                <a:lnTo>
                  <a:pt x="0" y="17029204"/>
                </a:lnTo>
                <a:close/>
              </a:path>
            </a:pathLst>
          </a:custGeom>
          <a:solidFill>
            <a:srgbClr val="DDE9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" y="3902191"/>
            <a:ext cx="32908258" cy="59612"/>
          </a:xfrm>
          <a:custGeom>
            <a:avLst/>
            <a:gdLst/>
            <a:ahLst/>
            <a:cxnLst/>
            <a:rect l="l" t="t" r="r" b="b"/>
            <a:pathLst>
              <a:path w="14422755" h="27305">
                <a:moveTo>
                  <a:pt x="0" y="26945"/>
                </a:moveTo>
                <a:lnTo>
                  <a:pt x="14422505" y="26945"/>
                </a:lnTo>
                <a:lnTo>
                  <a:pt x="14422505" y="0"/>
                </a:lnTo>
                <a:lnTo>
                  <a:pt x="0" y="0"/>
                </a:lnTo>
                <a:lnTo>
                  <a:pt x="0" y="26945"/>
                </a:lnTo>
                <a:close/>
              </a:path>
            </a:pathLst>
          </a:custGeom>
          <a:solidFill>
            <a:srgbClr val="DDE9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" y="4"/>
            <a:ext cx="32908258" cy="3902518"/>
          </a:xfrm>
          <a:custGeom>
            <a:avLst/>
            <a:gdLst/>
            <a:ahLst/>
            <a:cxnLst/>
            <a:rect l="l" t="t" r="r" b="b"/>
            <a:pathLst>
              <a:path w="14422755" h="1787525">
                <a:moveTo>
                  <a:pt x="14422506" y="1787373"/>
                </a:moveTo>
                <a:lnTo>
                  <a:pt x="0" y="1787373"/>
                </a:lnTo>
                <a:lnTo>
                  <a:pt x="0" y="0"/>
                </a:lnTo>
                <a:lnTo>
                  <a:pt x="14422506" y="0"/>
                </a:lnTo>
                <a:lnTo>
                  <a:pt x="14422506" y="1787373"/>
                </a:lnTo>
                <a:close/>
              </a:path>
            </a:pathLst>
          </a:custGeom>
          <a:solidFill>
            <a:srgbClr val="0DAE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" y="-39733"/>
            <a:ext cx="32908258" cy="3981539"/>
          </a:xfrm>
          <a:custGeom>
            <a:avLst/>
            <a:gdLst/>
            <a:ahLst/>
            <a:cxnLst/>
            <a:rect l="l" t="t" r="r" b="b"/>
            <a:pathLst>
              <a:path w="14422755" h="1823720">
                <a:moveTo>
                  <a:pt x="14422501" y="1787296"/>
                </a:moveTo>
                <a:lnTo>
                  <a:pt x="0" y="1787296"/>
                </a:lnTo>
                <a:lnTo>
                  <a:pt x="0" y="1823720"/>
                </a:lnTo>
                <a:lnTo>
                  <a:pt x="14422501" y="1823720"/>
                </a:lnTo>
                <a:lnTo>
                  <a:pt x="14422501" y="1787296"/>
                </a:lnTo>
                <a:close/>
              </a:path>
              <a:path w="14422755" h="1823720">
                <a:moveTo>
                  <a:pt x="14422501" y="0"/>
                </a:moveTo>
                <a:lnTo>
                  <a:pt x="0" y="0"/>
                </a:lnTo>
                <a:lnTo>
                  <a:pt x="0" y="36410"/>
                </a:lnTo>
                <a:lnTo>
                  <a:pt x="14422501" y="36410"/>
                </a:lnTo>
                <a:lnTo>
                  <a:pt x="1442250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03455" y="159992"/>
            <a:ext cx="3417495" cy="3548268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1" y="3961018"/>
            <a:ext cx="32908258" cy="1341967"/>
          </a:xfrm>
          <a:custGeom>
            <a:avLst/>
            <a:gdLst/>
            <a:ahLst/>
            <a:cxnLst/>
            <a:rect l="l" t="t" r="r" b="b"/>
            <a:pathLst>
              <a:path w="14422755" h="614680">
                <a:moveTo>
                  <a:pt x="14422506" y="614099"/>
                </a:moveTo>
                <a:lnTo>
                  <a:pt x="0" y="614099"/>
                </a:lnTo>
                <a:lnTo>
                  <a:pt x="0" y="0"/>
                </a:lnTo>
                <a:lnTo>
                  <a:pt x="14422506" y="0"/>
                </a:lnTo>
                <a:lnTo>
                  <a:pt x="14422506" y="614099"/>
                </a:lnTo>
                <a:close/>
              </a:path>
            </a:pathLst>
          </a:custGeom>
          <a:solidFill>
            <a:srgbClr val="FF5C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" y="3921288"/>
            <a:ext cx="32908258" cy="1420988"/>
          </a:xfrm>
          <a:custGeom>
            <a:avLst/>
            <a:gdLst/>
            <a:ahLst/>
            <a:cxnLst/>
            <a:rect l="l" t="t" r="r" b="b"/>
            <a:pathLst>
              <a:path w="14422755" h="650875">
                <a:moveTo>
                  <a:pt x="14422501" y="614095"/>
                </a:moveTo>
                <a:lnTo>
                  <a:pt x="0" y="614095"/>
                </a:lnTo>
                <a:lnTo>
                  <a:pt x="0" y="650519"/>
                </a:lnTo>
                <a:lnTo>
                  <a:pt x="14422501" y="650519"/>
                </a:lnTo>
                <a:lnTo>
                  <a:pt x="14422501" y="614095"/>
                </a:lnTo>
                <a:close/>
              </a:path>
              <a:path w="14422755" h="650875">
                <a:moveTo>
                  <a:pt x="14422501" y="0"/>
                </a:moveTo>
                <a:lnTo>
                  <a:pt x="0" y="0"/>
                </a:lnTo>
                <a:lnTo>
                  <a:pt x="0" y="36410"/>
                </a:lnTo>
                <a:lnTo>
                  <a:pt x="14422501" y="36410"/>
                </a:lnTo>
                <a:lnTo>
                  <a:pt x="1442250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45921" y="1755648"/>
            <a:ext cx="29626560" cy="287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45921" y="10094978"/>
            <a:ext cx="29626560" cy="287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192257" y="40818819"/>
            <a:ext cx="10533888" cy="287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645921" y="40818819"/>
            <a:ext cx="7571232" cy="287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3701248" y="40818819"/>
            <a:ext cx="7571232" cy="287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959434">
        <a:defRPr>
          <a:latin typeface="+mn-lt"/>
          <a:ea typeface="+mn-ea"/>
          <a:cs typeface="+mn-cs"/>
        </a:defRPr>
      </a:lvl2pPr>
      <a:lvl3pPr marL="1918868">
        <a:defRPr>
          <a:latin typeface="+mn-lt"/>
          <a:ea typeface="+mn-ea"/>
          <a:cs typeface="+mn-cs"/>
        </a:defRPr>
      </a:lvl3pPr>
      <a:lvl4pPr marL="2878303">
        <a:defRPr>
          <a:latin typeface="+mn-lt"/>
          <a:ea typeface="+mn-ea"/>
          <a:cs typeface="+mn-cs"/>
        </a:defRPr>
      </a:lvl4pPr>
      <a:lvl5pPr marL="3837737">
        <a:defRPr>
          <a:latin typeface="+mn-lt"/>
          <a:ea typeface="+mn-ea"/>
          <a:cs typeface="+mn-cs"/>
        </a:defRPr>
      </a:lvl5pPr>
      <a:lvl6pPr marL="4797171">
        <a:defRPr>
          <a:latin typeface="+mn-lt"/>
          <a:ea typeface="+mn-ea"/>
          <a:cs typeface="+mn-cs"/>
        </a:defRPr>
      </a:lvl6pPr>
      <a:lvl7pPr marL="5756605">
        <a:defRPr>
          <a:latin typeface="+mn-lt"/>
          <a:ea typeface="+mn-ea"/>
          <a:cs typeface="+mn-cs"/>
        </a:defRPr>
      </a:lvl7pPr>
      <a:lvl8pPr marL="6716039">
        <a:defRPr>
          <a:latin typeface="+mn-lt"/>
          <a:ea typeface="+mn-ea"/>
          <a:cs typeface="+mn-cs"/>
        </a:defRPr>
      </a:lvl8pPr>
      <a:lvl9pPr marL="7675474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959434">
        <a:defRPr>
          <a:latin typeface="+mn-lt"/>
          <a:ea typeface="+mn-ea"/>
          <a:cs typeface="+mn-cs"/>
        </a:defRPr>
      </a:lvl2pPr>
      <a:lvl3pPr marL="1918868">
        <a:defRPr>
          <a:latin typeface="+mn-lt"/>
          <a:ea typeface="+mn-ea"/>
          <a:cs typeface="+mn-cs"/>
        </a:defRPr>
      </a:lvl3pPr>
      <a:lvl4pPr marL="2878303">
        <a:defRPr>
          <a:latin typeface="+mn-lt"/>
          <a:ea typeface="+mn-ea"/>
          <a:cs typeface="+mn-cs"/>
        </a:defRPr>
      </a:lvl4pPr>
      <a:lvl5pPr marL="3837737">
        <a:defRPr>
          <a:latin typeface="+mn-lt"/>
          <a:ea typeface="+mn-ea"/>
          <a:cs typeface="+mn-cs"/>
        </a:defRPr>
      </a:lvl5pPr>
      <a:lvl6pPr marL="4797171">
        <a:defRPr>
          <a:latin typeface="+mn-lt"/>
          <a:ea typeface="+mn-ea"/>
          <a:cs typeface="+mn-cs"/>
        </a:defRPr>
      </a:lvl6pPr>
      <a:lvl7pPr marL="5756605">
        <a:defRPr>
          <a:latin typeface="+mn-lt"/>
          <a:ea typeface="+mn-ea"/>
          <a:cs typeface="+mn-cs"/>
        </a:defRPr>
      </a:lvl7pPr>
      <a:lvl8pPr marL="6716039">
        <a:defRPr>
          <a:latin typeface="+mn-lt"/>
          <a:ea typeface="+mn-ea"/>
          <a:cs typeface="+mn-cs"/>
        </a:defRPr>
      </a:lvl8pPr>
      <a:lvl9pPr marL="7675474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hyperlink" Target="https://www.kel.com.np/" TargetMode="External"/><Relationship Id="rId3" Type="http://schemas.openxmlformats.org/officeDocument/2006/relationships/image" Target="../media/image2.jpeg"/><Relationship Id="rId21" Type="http://schemas.openxmlformats.org/officeDocument/2006/relationships/image" Target="../media/image18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0.png"/><Relationship Id="rId10" Type="http://schemas.openxmlformats.org/officeDocument/2006/relationships/image" Target="../media/image9.png"/><Relationship Id="rId19" Type="http://schemas.openxmlformats.org/officeDocument/2006/relationships/hyperlink" Target="https://www.bpc.com.np/projects/kabeli-a-hydro-electric-project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8.jpeg"/><Relationship Id="rId14" Type="http://schemas.openxmlformats.org/officeDocument/2006/relationships/image" Target="../media/image13.pn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22783" y="779420"/>
            <a:ext cx="24865117" cy="4258578"/>
          </a:xfrm>
          <a:prstGeom prst="rect">
            <a:avLst/>
          </a:prstGeom>
        </p:spPr>
        <p:txBody>
          <a:bodyPr vert="horz" wrap="square" lIns="0" tIns="31981" rIns="0" bIns="0" rtlCol="0">
            <a:spAutoFit/>
          </a:bodyPr>
          <a:lstStyle/>
          <a:p>
            <a:pPr marL="523689" algn="ctr">
              <a:spcBef>
                <a:spcPts val="252"/>
              </a:spcBef>
            </a:pPr>
            <a:r>
              <a:rPr sz="6191" b="1" spc="126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KATHMANDU</a:t>
            </a:r>
            <a:r>
              <a:rPr sz="6191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6191" b="1" spc="-2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UNIVERSITY</a:t>
            </a:r>
            <a:endParaRPr sz="619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08846" marR="7067832" algn="ctr">
              <a:spcBef>
                <a:spcPts val="105"/>
              </a:spcBef>
            </a:pPr>
            <a:r>
              <a:rPr sz="5876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School</a:t>
            </a:r>
            <a:r>
              <a:rPr sz="5876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876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5876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876" b="1" spc="-2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Engineering </a:t>
            </a:r>
            <a:r>
              <a:rPr sz="5876" b="1" spc="-8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</a:t>
            </a:r>
            <a:r>
              <a:rPr sz="5876" b="1" spc="-157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876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5876" b="1" spc="-157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876" b="1" spc="-4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Civil</a:t>
            </a:r>
            <a:r>
              <a:rPr sz="5876" b="1" spc="-157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876" b="1" spc="-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Engineering</a:t>
            </a:r>
            <a:endParaRPr sz="5876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51">
              <a:spcBef>
                <a:spcPts val="4396"/>
              </a:spcBef>
            </a:pPr>
            <a:r>
              <a:rPr sz="5771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Hydropower</a:t>
            </a:r>
            <a:r>
              <a:rPr sz="5771" b="1" spc="-26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771" b="1" spc="-147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Internship</a:t>
            </a:r>
            <a:r>
              <a:rPr sz="5771" b="1" spc="-2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771" b="1" spc="-5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sz="5771" b="1" spc="-26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771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sz="5771" b="1" spc="-25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5771" b="1" spc="-252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Kabeli</a:t>
            </a:r>
            <a:r>
              <a:rPr lang="en-GB" sz="5771" b="1" spc="-25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A </a:t>
            </a:r>
            <a:r>
              <a:rPr sz="5771" b="1" spc="-5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Hydroelectric</a:t>
            </a:r>
            <a:r>
              <a:rPr sz="5771" b="1" spc="-25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771" b="1" spc="-2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sz="5771" b="1" spc="-23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771" b="1" spc="-2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5771" b="1" spc="-2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37.6 </a:t>
            </a:r>
            <a:r>
              <a:rPr sz="5771" b="1" spc="-2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MW)</a:t>
            </a:r>
            <a:endParaRPr sz="577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323204" y="42519600"/>
            <a:ext cx="30299796" cy="1433808"/>
            <a:chOff x="0" y="19439413"/>
            <a:chExt cx="14422755" cy="683260"/>
          </a:xfrm>
        </p:grpSpPr>
        <p:sp>
          <p:nvSpPr>
            <p:cNvPr id="4" name="object 4"/>
            <p:cNvSpPr/>
            <p:nvPr/>
          </p:nvSpPr>
          <p:spPr>
            <a:xfrm>
              <a:off x="0" y="19457623"/>
              <a:ext cx="14422755" cy="647065"/>
            </a:xfrm>
            <a:custGeom>
              <a:avLst/>
              <a:gdLst/>
              <a:ahLst/>
              <a:cxnLst/>
              <a:rect l="l" t="t" r="r" b="b"/>
              <a:pathLst>
                <a:path w="14422755" h="647065">
                  <a:moveTo>
                    <a:pt x="14422507" y="646476"/>
                  </a:moveTo>
                  <a:lnTo>
                    <a:pt x="0" y="646476"/>
                  </a:lnTo>
                  <a:lnTo>
                    <a:pt x="0" y="0"/>
                  </a:lnTo>
                  <a:lnTo>
                    <a:pt x="14422507" y="0"/>
                  </a:lnTo>
                  <a:lnTo>
                    <a:pt x="14422507" y="646476"/>
                  </a:lnTo>
                  <a:close/>
                </a:path>
              </a:pathLst>
            </a:custGeom>
            <a:solidFill>
              <a:srgbClr val="FF5C00"/>
            </a:solidFill>
          </p:spPr>
          <p:txBody>
            <a:bodyPr wrap="square" lIns="0" tIns="0" rIns="0" bIns="0" rtlCol="0"/>
            <a:lstStyle/>
            <a:p>
              <a:endParaRPr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9439419"/>
              <a:ext cx="14422755" cy="683260"/>
            </a:xfrm>
            <a:custGeom>
              <a:avLst/>
              <a:gdLst/>
              <a:ahLst/>
              <a:cxnLst/>
              <a:rect l="l" t="t" r="r" b="b"/>
              <a:pathLst>
                <a:path w="14422755" h="683259">
                  <a:moveTo>
                    <a:pt x="14422501" y="646468"/>
                  </a:moveTo>
                  <a:lnTo>
                    <a:pt x="0" y="646468"/>
                  </a:lnTo>
                  <a:lnTo>
                    <a:pt x="0" y="682866"/>
                  </a:lnTo>
                  <a:lnTo>
                    <a:pt x="14422501" y="682866"/>
                  </a:lnTo>
                  <a:lnTo>
                    <a:pt x="14422501" y="646468"/>
                  </a:lnTo>
                  <a:close/>
                </a:path>
                <a:path w="14422755" h="683259">
                  <a:moveTo>
                    <a:pt x="14422501" y="0"/>
                  </a:moveTo>
                  <a:lnTo>
                    <a:pt x="0" y="0"/>
                  </a:lnTo>
                  <a:lnTo>
                    <a:pt x="0" y="36423"/>
                  </a:lnTo>
                  <a:lnTo>
                    <a:pt x="14422501" y="36423"/>
                  </a:lnTo>
                  <a:lnTo>
                    <a:pt x="1442250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object 6"/>
          <p:cNvSpPr/>
          <p:nvPr/>
        </p:nvSpPr>
        <p:spPr>
          <a:xfrm>
            <a:off x="533401" y="5586210"/>
            <a:ext cx="10359580" cy="966990"/>
          </a:xfrm>
          <a:custGeom>
            <a:avLst/>
            <a:gdLst/>
            <a:ahLst/>
            <a:cxnLst/>
            <a:rect l="l" t="t" r="r" b="b"/>
            <a:pathLst>
              <a:path w="5128260" h="450850">
                <a:moveTo>
                  <a:pt x="5127824" y="450797"/>
                </a:moveTo>
                <a:lnTo>
                  <a:pt x="0" y="450797"/>
                </a:lnTo>
                <a:lnTo>
                  <a:pt x="0" y="0"/>
                </a:lnTo>
                <a:lnTo>
                  <a:pt x="5127824" y="0"/>
                </a:lnTo>
                <a:lnTo>
                  <a:pt x="5127824" y="450797"/>
                </a:lnTo>
                <a:close/>
              </a:path>
            </a:pathLst>
          </a:custGeom>
          <a:solidFill>
            <a:srgbClr val="6FC2FF"/>
          </a:solidFill>
        </p:spPr>
        <p:txBody>
          <a:bodyPr wrap="square" lIns="0" tIns="0" rIns="0" bIns="0" rtlCol="0"/>
          <a:lstStyle/>
          <a:p>
            <a:pPr algn="ctr"/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3399" y="5715000"/>
            <a:ext cx="10354626" cy="710492"/>
          </a:xfrm>
          <a:prstGeom prst="rect">
            <a:avLst/>
          </a:prstGeom>
        </p:spPr>
        <p:txBody>
          <a:bodyPr vert="horz" wrap="square" lIns="0" tIns="31981" rIns="0" bIns="0" rtlCol="0">
            <a:spAutoFit/>
          </a:bodyPr>
          <a:lstStyle/>
          <a:p>
            <a:pPr marL="26651" algn="ctr">
              <a:spcBef>
                <a:spcPts val="252"/>
              </a:spcBef>
            </a:pPr>
            <a:r>
              <a:rPr sz="4407" b="1" spc="-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4290283" y="5609765"/>
            <a:ext cx="8170918" cy="943435"/>
          </a:xfrm>
          <a:custGeom>
            <a:avLst/>
            <a:gdLst/>
            <a:ahLst/>
            <a:cxnLst/>
            <a:rect l="l" t="t" r="r" b="b"/>
            <a:pathLst>
              <a:path w="4603115" h="449580">
                <a:moveTo>
                  <a:pt x="4602910" y="449578"/>
                </a:moveTo>
                <a:lnTo>
                  <a:pt x="0" y="449578"/>
                </a:lnTo>
                <a:lnTo>
                  <a:pt x="0" y="0"/>
                </a:lnTo>
                <a:lnTo>
                  <a:pt x="4602910" y="0"/>
                </a:lnTo>
                <a:lnTo>
                  <a:pt x="4602910" y="449578"/>
                </a:lnTo>
                <a:close/>
              </a:path>
            </a:pathLst>
          </a:custGeom>
          <a:solidFill>
            <a:srgbClr val="6FC2FF"/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4290282" y="5715000"/>
            <a:ext cx="8170917" cy="710492"/>
          </a:xfrm>
          <a:prstGeom prst="rect">
            <a:avLst/>
          </a:prstGeom>
        </p:spPr>
        <p:txBody>
          <a:bodyPr vert="horz" wrap="square" lIns="0" tIns="31981" rIns="0" bIns="0" rtlCol="0">
            <a:spAutoFit/>
          </a:bodyPr>
          <a:lstStyle/>
          <a:p>
            <a:pPr marL="26651" algn="ctr">
              <a:spcBef>
                <a:spcPts val="252"/>
              </a:spcBef>
            </a:pPr>
            <a:r>
              <a:rPr lang="en-GB" sz="4407" b="1" spc="-4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sz="4407" b="1" spc="-4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Performed</a:t>
            </a:r>
            <a:endParaRPr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33400" y="11430000"/>
            <a:ext cx="4315599" cy="155120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Project Name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Type  Of Development           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Location			        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Installed Capacity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Gross Head		        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Rated Head		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Catchment area at Intake      </a:t>
            </a:r>
            <a:endParaRPr lang="en-US" sz="2500" baseline="300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Design Discharge (Q</a:t>
            </a:r>
            <a:r>
              <a:rPr lang="en-US" sz="2500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40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)       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Design Flood (Q</a:t>
            </a:r>
            <a:r>
              <a:rPr lang="en-US" sz="2500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100 year 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)     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Type of Additional Intake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Settling Basin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Headrace Canal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Head pond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Headrace  tunnel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Water Conveyance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System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Surge Shaft	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Penstock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Powerhouse	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Turbine	                        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Project Cost  </a:t>
            </a:r>
          </a:p>
          <a:p>
            <a:pPr algn="l" rtl="0">
              <a:lnSpc>
                <a:spcPct val="150000"/>
              </a:lnSpc>
            </a:pP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Developer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Times New Roman"/>
              </a:rPr>
              <a:t>  </a:t>
            </a:r>
          </a:p>
          <a:p>
            <a:pPr algn="l" rtl="0">
              <a:lnSpc>
                <a:spcPct val="150000"/>
              </a:lnSpc>
            </a:pP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Consultants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Times New Roman"/>
              </a:rPr>
              <a:t>     </a:t>
            </a:r>
          </a:p>
          <a:p>
            <a:pPr algn="l" rtl="0">
              <a:lnSpc>
                <a:spcPct val="150000"/>
              </a:lnSpc>
            </a:pP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Contractor</a:t>
            </a:r>
            <a:endParaRPr lang="en-US" sz="2500" dirty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Times New Roman"/>
            </a:endParaRP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	</a:t>
            </a:r>
            <a:endParaRPr lang="en-US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3105185" y="40843264"/>
            <a:ext cx="7180668" cy="390146"/>
          </a:xfrm>
          <a:prstGeom prst="rect">
            <a:avLst/>
          </a:prstGeom>
        </p:spPr>
        <p:txBody>
          <a:bodyPr vert="horz" wrap="square" lIns="0" tIns="34646" rIns="0" bIns="0" rtlCol="0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sz="2308" spc="32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GB"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GB"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Pipe Optimization Chart </a:t>
            </a:r>
            <a:endParaRPr sz="2308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18320524" y="36311868"/>
            <a:ext cx="321141" cy="208558"/>
          </a:xfrm>
          <a:prstGeom prst="rect">
            <a:avLst/>
          </a:prstGeom>
        </p:spPr>
        <p:txBody>
          <a:bodyPr vert="horz" wrap="square" lIns="0" tIns="30646" rIns="0" bIns="0" rtlCol="0">
            <a:spAutoFit/>
          </a:bodyPr>
          <a:lstStyle/>
          <a:p>
            <a:pPr marL="26651">
              <a:spcBef>
                <a:spcPts val="239"/>
              </a:spcBef>
            </a:pPr>
            <a:r>
              <a:rPr sz="1154" spc="-4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1.39</a:t>
            </a:r>
            <a:endParaRPr sz="1154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10977487" y="15981018"/>
            <a:ext cx="6296431" cy="390146"/>
          </a:xfrm>
          <a:prstGeom prst="rect">
            <a:avLst/>
          </a:prstGeom>
        </p:spPr>
        <p:txBody>
          <a:bodyPr vert="horz" wrap="square" lIns="0" tIns="34646" rIns="0" bIns="0" rtlCol="0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08" spc="18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2: Interconnection Chamber </a:t>
            </a:r>
          </a:p>
        </p:txBody>
      </p:sp>
      <p:sp>
        <p:nvSpPr>
          <p:cNvPr id="83" name="object 83"/>
          <p:cNvSpPr txBox="1"/>
          <p:nvPr/>
        </p:nvSpPr>
        <p:spPr>
          <a:xfrm>
            <a:off x="24457008" y="22720197"/>
            <a:ext cx="7699391" cy="3515046"/>
          </a:xfrm>
          <a:prstGeom prst="rect">
            <a:avLst/>
          </a:prstGeom>
        </p:spPr>
        <p:txBody>
          <a:bodyPr vert="horz" wrap="square" lIns="0" tIns="26651" rIns="0" bIns="0" rtlCol="0">
            <a:spAutoFit/>
          </a:bodyPr>
          <a:lstStyle/>
          <a:p>
            <a:pPr algn="just">
              <a:buNone/>
            </a:pPr>
            <a:endParaRPr lang="en-GB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551" marR="10660" indent="-342900" algn="just">
              <a:spcBef>
                <a:spcPts val="21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internship at the </a:t>
            </a:r>
            <a:r>
              <a:rPr lang="en-US" sz="2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Kabeli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-A Hydroelectric Project was a valuable experience that strengthened our technical and practical skills. We gained hands-on exposure to activities like concreting, BBS analysis, and surveying. It improved our communication, teamwork, and problem-solving abilities. The internship successfully met its objectives and prepared us for future roles in hydroelectric engineering.</a:t>
            </a:r>
            <a:endParaRPr lang="en-GB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object 88"/>
          <p:cNvSpPr txBox="1"/>
          <p:nvPr/>
        </p:nvSpPr>
        <p:spPr>
          <a:xfrm>
            <a:off x="647434" y="36916742"/>
            <a:ext cx="5374900" cy="390466"/>
          </a:xfrm>
          <a:prstGeom prst="rect">
            <a:avLst/>
          </a:prstGeom>
        </p:spPr>
        <p:txBody>
          <a:bodyPr vert="horz" wrap="square" lIns="0" tIns="34646" rIns="0" bIns="0" rtlCol="0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23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10: HRT Inlet portion  </a:t>
            </a:r>
          </a:p>
        </p:txBody>
      </p:sp>
      <p:sp>
        <p:nvSpPr>
          <p:cNvPr id="89" name="object 89"/>
          <p:cNvSpPr txBox="1"/>
          <p:nvPr/>
        </p:nvSpPr>
        <p:spPr>
          <a:xfrm>
            <a:off x="6248400" y="36933684"/>
            <a:ext cx="6104613" cy="404316"/>
          </a:xfrm>
          <a:prstGeom prst="rect">
            <a:avLst/>
          </a:prstGeom>
        </p:spPr>
        <p:txBody>
          <a:bodyPr vert="horz" wrap="square" lIns="0" tIns="34646" rIns="0" bIns="0" rtlCol="0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2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11: Tunnel Failure  Section </a:t>
            </a:r>
          </a:p>
        </p:txBody>
      </p:sp>
      <p:sp>
        <p:nvSpPr>
          <p:cNvPr id="90" name="object 90"/>
          <p:cNvSpPr txBox="1"/>
          <p:nvPr/>
        </p:nvSpPr>
        <p:spPr>
          <a:xfrm>
            <a:off x="12191248" y="36947854"/>
            <a:ext cx="7180668" cy="390146"/>
          </a:xfrm>
          <a:prstGeom prst="rect">
            <a:avLst/>
          </a:prstGeom>
        </p:spPr>
        <p:txBody>
          <a:bodyPr vert="horz" wrap="square" lIns="0" tIns="34646" rIns="0" bIns="0" rtlCol="0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sz="2308" spc="18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GB"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GB"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Catchment Area </a:t>
            </a:r>
            <a:endParaRPr sz="2308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object 92"/>
          <p:cNvSpPr txBox="1"/>
          <p:nvPr/>
        </p:nvSpPr>
        <p:spPr>
          <a:xfrm>
            <a:off x="19937917" y="36945680"/>
            <a:ext cx="6398156" cy="390146"/>
          </a:xfrm>
          <a:prstGeom prst="rect">
            <a:avLst/>
          </a:prstGeom>
        </p:spPr>
        <p:txBody>
          <a:bodyPr vert="horz" wrap="square" lIns="0" tIns="34646" rIns="0" bIns="0" rtlCol="0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sz="2308" spc="147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308" spc="147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GB"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Base Concreting </a:t>
            </a:r>
            <a:endParaRPr sz="2308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object 93"/>
          <p:cNvSpPr txBox="1"/>
          <p:nvPr/>
        </p:nvSpPr>
        <p:spPr>
          <a:xfrm>
            <a:off x="1287684" y="42595800"/>
            <a:ext cx="30335316" cy="1180129"/>
          </a:xfrm>
          <a:prstGeom prst="rect">
            <a:avLst/>
          </a:prstGeom>
        </p:spPr>
        <p:txBody>
          <a:bodyPr vert="horz" wrap="square" lIns="0" tIns="177227" rIns="0" bIns="0" rtlCol="0">
            <a:spAutoFit/>
          </a:bodyPr>
          <a:lstStyle/>
          <a:p>
            <a:pPr marL="26651" algn="ctr">
              <a:spcBef>
                <a:spcPts val="1396"/>
              </a:spcBef>
              <a:tabLst>
                <a:tab pos="4414730" algn="l"/>
                <a:tab pos="9045332" algn="l"/>
                <a:tab pos="14150322" algn="l"/>
                <a:tab pos="21200831" algn="l"/>
                <a:tab pos="24858674" algn="l"/>
              </a:tabLst>
            </a:pPr>
            <a:r>
              <a:rPr lang="en-US" sz="3253" b="1" spc="-4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Group no : 06                                                                             Group  Members :  Sarita Sapkota  (44) ,  Dharambir Yadav (58) ,</a:t>
            </a:r>
            <a:r>
              <a:rPr lang="en-US" sz="3253" b="1" spc="-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Rajesh Babu Yadav (59)</a:t>
            </a:r>
            <a:r>
              <a:rPr lang="en-US" sz="3253" b="1" spc="-4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Shrija Shrestha (62)</a:t>
            </a:r>
            <a:endParaRPr lang="en-US" sz="3253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3078" algn="ctr">
              <a:spcBef>
                <a:spcPts val="10"/>
              </a:spcBef>
            </a:pPr>
            <a:r>
              <a:rPr lang="en-GB"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Site </a:t>
            </a:r>
            <a:r>
              <a:rPr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Supervisor</a:t>
            </a:r>
            <a:r>
              <a:rPr lang="en-GB"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sz="3253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53" b="1" spc="-4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Er.</a:t>
            </a:r>
            <a:r>
              <a:rPr lang="en-GB" sz="3253" b="1" spc="-4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Lakpa Sherpa        </a:t>
            </a:r>
            <a:r>
              <a:rPr lang="en-GB" sz="3253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Office Work </a:t>
            </a:r>
            <a:r>
              <a:rPr sz="3253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Supervisor</a:t>
            </a:r>
            <a:r>
              <a:rPr lang="en-GB"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53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53" b="1" spc="-42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Er. Gopal Thapa</a:t>
            </a:r>
            <a:r>
              <a:rPr lang="en-GB" sz="3253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sz="3253" b="1" spc="-7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Internal</a:t>
            </a:r>
            <a:r>
              <a:rPr sz="3253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Supervisor</a:t>
            </a:r>
            <a:r>
              <a:rPr lang="en-GB"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53" b="1" spc="-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sz="3253" b="1" spc="-2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53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Asst.</a:t>
            </a:r>
            <a:r>
              <a:rPr sz="3253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53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Prof.</a:t>
            </a:r>
            <a:r>
              <a:rPr sz="3253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253" b="1" spc="-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Santosh Chaudhary </a:t>
            </a:r>
            <a:endParaRPr sz="3253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" name="object 94"/>
          <p:cNvSpPr txBox="1"/>
          <p:nvPr/>
        </p:nvSpPr>
        <p:spPr>
          <a:xfrm>
            <a:off x="11734800" y="10430254"/>
            <a:ext cx="11507038" cy="390146"/>
          </a:xfrm>
          <a:prstGeom prst="rect">
            <a:avLst/>
          </a:prstGeom>
        </p:spPr>
        <p:txBody>
          <a:bodyPr vert="horz" wrap="square" lIns="0" tIns="34646" rIns="0" bIns="0" rtlCol="0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sz="2308" spc="23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</a:t>
            </a:r>
            <a:r>
              <a:rPr lang="en-GB"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Project </a:t>
            </a:r>
            <a:r>
              <a:rPr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BD230305-7139-1BDA-CE73-77226AE074BD}"/>
              </a:ext>
            </a:extLst>
          </p:cNvPr>
          <p:cNvSpPr txBox="1"/>
          <p:nvPr/>
        </p:nvSpPr>
        <p:spPr>
          <a:xfrm>
            <a:off x="457200" y="6477000"/>
            <a:ext cx="10204600" cy="40627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1679"/>
              </a:spcAft>
            </a:pPr>
            <a:r>
              <a:rPr lang="en-US" sz="25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The </a:t>
            </a:r>
            <a:r>
              <a:rPr lang="en-US" sz="2500" kern="100" dirty="0" err="1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Kabeli</a:t>
            </a:r>
            <a:r>
              <a:rPr lang="en-US" sz="25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-A Hydroelectric Project (KAHEP) is a 37.6 MW Run-of-river plant located in </a:t>
            </a:r>
            <a:r>
              <a:rPr lang="en-US" sz="2500" kern="100" dirty="0" err="1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Panchthar</a:t>
            </a:r>
            <a:r>
              <a:rPr lang="en-US" sz="25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and </a:t>
            </a:r>
            <a:r>
              <a:rPr lang="en-US" sz="2500" kern="100" dirty="0" err="1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Taplejung</a:t>
            </a:r>
            <a:r>
              <a:rPr lang="en-US" sz="25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districts of Nepal. It lies between 27°10'–27°13'N latitude and 87°53'–87°55'E longitude, using a gross head of 120.50 meters. The project costs about NPR 7.5 billion and generates 216.4 GWh annually. It is developed by </a:t>
            </a:r>
            <a:r>
              <a:rPr lang="en-US" sz="2500" kern="100" dirty="0" err="1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Kabeli</a:t>
            </a:r>
            <a:r>
              <a:rPr lang="en-US" sz="25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Energy Limited, a subsidiary of Butwal Power Company Ltd and Arun Valley Hydropower Development Company Ltd 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73599B0-717D-DA91-A958-D39128FC29A7}"/>
              </a:ext>
            </a:extLst>
          </p:cNvPr>
          <p:cNvSpPr txBox="1"/>
          <p:nvPr/>
        </p:nvSpPr>
        <p:spPr>
          <a:xfrm>
            <a:off x="457200" y="27242805"/>
            <a:ext cx="10107785" cy="3195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spcAft>
                <a:spcPts val="800"/>
              </a:spcAft>
              <a:buFont typeface="+mj-lt"/>
              <a:buAutoNum type="arabicPeriod"/>
            </a:pPr>
            <a:r>
              <a:rPr lang="en-GB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To get exposure to engineering duties and responsibilities .</a:t>
            </a:r>
            <a:endParaRPr lang="en-US" sz="25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spcAft>
                <a:spcPts val="800"/>
              </a:spcAft>
              <a:buFont typeface="+mj-lt"/>
              <a:buAutoNum type="arabicPeriod"/>
            </a:pPr>
            <a:r>
              <a:rPr lang="en-GB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To develop the proficiency to function in diverse engineering and managerial setting based on core knowledge , skills , attitude and aptitudes acquired during the in-campus semester .</a:t>
            </a:r>
            <a:endParaRPr lang="en-US" sz="25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spcAft>
                <a:spcPts val="800"/>
              </a:spcAft>
              <a:buFont typeface="+mj-lt"/>
              <a:buAutoNum type="arabicPeriod"/>
            </a:pPr>
            <a:r>
              <a:rPr lang="en-GB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To be aware of engineering norms ,values and ethical practices .</a:t>
            </a:r>
            <a:endParaRPr lang="en-US" sz="25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spcAft>
                <a:spcPts val="800"/>
              </a:spcAft>
              <a:buFont typeface="+mj-lt"/>
              <a:buAutoNum type="arabicPeriod"/>
            </a:pPr>
            <a:r>
              <a:rPr lang="en-GB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To be familiar with site work and inspection .</a:t>
            </a:r>
            <a:endParaRPr lang="en-US" sz="25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 defTabSz="1918868" rt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 descr="A construction site with a few people standing on the ground&#10;&#10;AI-generated content may be incorrect.">
            <a:extLst>
              <a:ext uri="{FF2B5EF4-FFF2-40B4-BE49-F238E27FC236}">
                <a16:creationId xmlns:a16="http://schemas.microsoft.com/office/drawing/2014/main" xmlns="" id="{F8731018-D84D-2769-F873-8809848589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0" t="16210"/>
          <a:stretch/>
        </p:blipFill>
        <p:spPr bwMode="auto">
          <a:xfrm>
            <a:off x="17824160" y="10922300"/>
            <a:ext cx="6102640" cy="495425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AutoShape 3">
            <a:extLst>
              <a:ext uri="{FF2B5EF4-FFF2-40B4-BE49-F238E27FC236}">
                <a16:creationId xmlns:a16="http://schemas.microsoft.com/office/drawing/2014/main" xmlns="" id="{C66610F7-3B92-8DEB-C05F-EE4B5F2495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139393" y="21625793"/>
            <a:ext cx="639617" cy="639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1885" tIns="95943" rIns="191885" bIns="95943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AutoShape 5">
            <a:extLst>
              <a:ext uri="{FF2B5EF4-FFF2-40B4-BE49-F238E27FC236}">
                <a16:creationId xmlns:a16="http://schemas.microsoft.com/office/drawing/2014/main" xmlns="" id="{8389E3F5-095B-CCED-F0AA-3C52870964E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459201" y="21945601"/>
            <a:ext cx="639617" cy="639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1885" tIns="95943" rIns="191885" bIns="95943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8" name="AutoShape 7">
            <a:extLst>
              <a:ext uri="{FF2B5EF4-FFF2-40B4-BE49-F238E27FC236}">
                <a16:creationId xmlns:a16="http://schemas.microsoft.com/office/drawing/2014/main" xmlns="" id="{0B672664-C075-3F22-BDAD-C63132DFFC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779010" y="22265410"/>
            <a:ext cx="639617" cy="639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1885" tIns="95943" rIns="191885" bIns="95943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0" name="Picture 99">
            <a:extLst>
              <a:ext uri="{FF2B5EF4-FFF2-40B4-BE49-F238E27FC236}">
                <a16:creationId xmlns:a16="http://schemas.microsoft.com/office/drawing/2014/main" xmlns="" id="{7BBAAE1D-5FDD-5386-269E-904C06C4A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1400" y="16502428"/>
            <a:ext cx="6321396" cy="5175316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xmlns="" id="{6988C9AE-0A69-C7AB-5DF0-4594CDE51E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1400" y="22246197"/>
            <a:ext cx="6321397" cy="4736846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xmlns="" id="{CB7C13AD-9C37-CF09-2EF1-103C366739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200" y="32033886"/>
            <a:ext cx="5568153" cy="4882856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xmlns="" id="{8D6991C8-461C-3F27-2E3D-CA04E0C5664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4388"/>
          <a:stretch/>
        </p:blipFill>
        <p:spPr>
          <a:xfrm>
            <a:off x="17859731" y="22250400"/>
            <a:ext cx="6067069" cy="4763866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xmlns="" id="{4244462C-946C-71E9-906F-502ED53F983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8" t="342" r="6596" b="5044"/>
          <a:stretch/>
        </p:blipFill>
        <p:spPr bwMode="auto">
          <a:xfrm>
            <a:off x="12573000" y="32004001"/>
            <a:ext cx="7180668" cy="49011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xmlns="" id="{F3EEAB6E-19CD-68A4-C82E-6CABE2BE9D1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1472" y="32029869"/>
            <a:ext cx="6021542" cy="48828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9" name="Oval 118">
            <a:extLst>
              <a:ext uri="{FF2B5EF4-FFF2-40B4-BE49-F238E27FC236}">
                <a16:creationId xmlns:a16="http://schemas.microsoft.com/office/drawing/2014/main" xmlns="" id="{B6895B94-5BFA-F327-E80F-5C85371D59E7}"/>
              </a:ext>
            </a:extLst>
          </p:cNvPr>
          <p:cNvSpPr/>
          <p:nvPr/>
        </p:nvSpPr>
        <p:spPr>
          <a:xfrm>
            <a:off x="8001000" y="32922163"/>
            <a:ext cx="2660799" cy="2053637"/>
          </a:xfrm>
          <a:prstGeom prst="ellipse">
            <a:avLst/>
          </a:prstGeom>
          <a:noFill/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5" name="Picture 124">
            <a:extLst>
              <a:ext uri="{FF2B5EF4-FFF2-40B4-BE49-F238E27FC236}">
                <a16:creationId xmlns:a16="http://schemas.microsoft.com/office/drawing/2014/main" xmlns="" id="{C6DF86EB-FD9A-BBC9-CC44-11942CC5795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55132" y="37375837"/>
            <a:ext cx="7180667" cy="4550272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xmlns="" id="{DBF8AAED-6A40-CC3C-594C-C5AF00E220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967045" y="32064412"/>
            <a:ext cx="6398155" cy="4832058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xmlns="" id="{E73894AA-E9B8-2E25-9714-F76F16FE198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592937" y="32004001"/>
            <a:ext cx="5868264" cy="4938903"/>
          </a:xfrm>
          <a:prstGeom prst="rect">
            <a:avLst/>
          </a:prstGeom>
        </p:spPr>
      </p:pic>
      <p:pic>
        <p:nvPicPr>
          <p:cNvPr id="135" name="Picture 134">
            <a:extLst>
              <a:ext uri="{FF2B5EF4-FFF2-40B4-BE49-F238E27FC236}">
                <a16:creationId xmlns:a16="http://schemas.microsoft.com/office/drawing/2014/main" xmlns="" id="{38C1A9D6-809A-D6A8-EC52-113AC453172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61201" y="37385037"/>
            <a:ext cx="5568152" cy="4494784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xmlns="" id="{CB8646D7-CA63-5184-7DA8-F7B38801F02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967045" y="37385036"/>
            <a:ext cx="6398155" cy="4541073"/>
          </a:xfrm>
          <a:prstGeom prst="rect">
            <a:avLst/>
          </a:prstGeom>
        </p:spPr>
      </p:pic>
      <p:sp>
        <p:nvSpPr>
          <p:cNvPr id="146" name="Subtitle 2">
            <a:extLst>
              <a:ext uri="{FF2B5EF4-FFF2-40B4-BE49-F238E27FC236}">
                <a16:creationId xmlns:a16="http://schemas.microsoft.com/office/drawing/2014/main" xmlns="" id="{7DA0A9C7-66CE-8E0B-D406-F4F329D5F9A0}"/>
              </a:ext>
            </a:extLst>
          </p:cNvPr>
          <p:cNvSpPr txBox="1">
            <a:spLocks/>
          </p:cNvSpPr>
          <p:nvPr/>
        </p:nvSpPr>
        <p:spPr>
          <a:xfrm>
            <a:off x="3859012" y="11353800"/>
            <a:ext cx="7029013" cy="11344921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959434">
              <a:defRPr>
                <a:latin typeface="+mn-lt"/>
                <a:ea typeface="+mn-ea"/>
                <a:cs typeface="+mn-cs"/>
              </a:defRPr>
            </a:lvl2pPr>
            <a:lvl3pPr marL="1918868">
              <a:defRPr>
                <a:latin typeface="+mn-lt"/>
                <a:ea typeface="+mn-ea"/>
                <a:cs typeface="+mn-cs"/>
              </a:defRPr>
            </a:lvl3pPr>
            <a:lvl4pPr marL="2878303">
              <a:defRPr>
                <a:latin typeface="+mn-lt"/>
                <a:ea typeface="+mn-ea"/>
                <a:cs typeface="+mn-cs"/>
              </a:defRPr>
            </a:lvl4pPr>
            <a:lvl5pPr marL="3837737">
              <a:defRPr>
                <a:latin typeface="+mn-lt"/>
                <a:ea typeface="+mn-ea"/>
                <a:cs typeface="+mn-cs"/>
              </a:defRPr>
            </a:lvl5pPr>
            <a:lvl6pPr marL="4797171">
              <a:defRPr>
                <a:latin typeface="+mn-lt"/>
                <a:ea typeface="+mn-ea"/>
                <a:cs typeface="+mn-cs"/>
              </a:defRPr>
            </a:lvl6pPr>
            <a:lvl7pPr marL="5756605">
              <a:defRPr>
                <a:latin typeface="+mn-lt"/>
                <a:ea typeface="+mn-ea"/>
                <a:cs typeface="+mn-cs"/>
              </a:defRPr>
            </a:lvl7pPr>
            <a:lvl8pPr marL="6716039">
              <a:defRPr>
                <a:latin typeface="+mn-lt"/>
                <a:ea typeface="+mn-ea"/>
                <a:cs typeface="+mn-cs"/>
              </a:defRPr>
            </a:lvl8pPr>
            <a:lvl9pPr marL="7675474">
              <a:defRPr>
                <a:latin typeface="+mn-lt"/>
                <a:ea typeface="+mn-ea"/>
                <a:cs typeface="+mn-cs"/>
              </a:defRPr>
            </a:lvl9pPr>
          </a:lstStyle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</a:t>
            </a:r>
            <a:r>
              <a:rPr lang="en-US" sz="25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Kabeli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–A HEP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Cascade ROR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</a:t>
            </a:r>
            <a:r>
              <a:rPr lang="en-US" sz="25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Panchthar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and </a:t>
            </a:r>
            <a:r>
              <a:rPr lang="en-US" sz="25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Taplejung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37.6 MW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120.50 m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115.28 m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713.90 km</a:t>
            </a:r>
            <a:r>
              <a:rPr lang="en-US" sz="2500" baseline="300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 37.23 m</a:t>
            </a:r>
            <a:r>
              <a:rPr lang="en-US" sz="2500" baseline="300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3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/s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1020 m</a:t>
            </a:r>
            <a:r>
              <a:rPr lang="en-US" sz="2500" baseline="300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3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/s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Side Intake ( With 3 intake gates )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Simple  Rectangular with </a:t>
            </a:r>
            <a:r>
              <a:rPr lang="en-US" sz="25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Sedicon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Flushing System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RCC Box Culvert (4.25 m x 4.25 m )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Rectangular Concrete lined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Inverted D shaped (4657 m long )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Headrace canal and Headrace Tunnel  (Inverted D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Type)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Underground and Exposed to surface  Semi Surface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Mild steel (3.8 m </a:t>
            </a:r>
            <a:r>
              <a:rPr lang="en-US" sz="25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dia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) 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</a:t>
            </a:r>
            <a:r>
              <a:rPr lang="en-US" sz="2500" dirty="0" smtClean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Semi Underground powerhouse </a:t>
            </a:r>
            <a:endParaRPr lang="en-US" sz="25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Horizontal Axis Francis  (3 units)</a:t>
            </a:r>
          </a:p>
          <a:p>
            <a:pPr algn="l" rtl="0">
              <a:lnSpc>
                <a:spcPct val="150000"/>
              </a:lnSpc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NRs. 7.5 billion</a:t>
            </a:r>
          </a:p>
          <a:p>
            <a:pPr algn="l" rtl="0">
              <a:lnSpc>
                <a:spcPct val="150000"/>
              </a:lnSpc>
            </a:pP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</a:t>
            </a:r>
            <a:r>
              <a:rPr lang="en-GB" sz="2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Kabeli</a:t>
            </a: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Energy Ltd. (KEL) </a:t>
            </a:r>
          </a:p>
          <a:p>
            <a:pPr algn="l" rtl="0">
              <a:lnSpc>
                <a:spcPct val="150000"/>
              </a:lnSpc>
            </a:pP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: Units Engineering Consultancy</a:t>
            </a:r>
            <a:b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: </a:t>
            </a:r>
            <a:r>
              <a:rPr lang="en-GB" sz="2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Zambala</a:t>
            </a: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Construction Pvt Ltd, </a:t>
            </a:r>
            <a:r>
              <a:rPr lang="en-GB" sz="2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Paramax</a:t>
            </a: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</a:t>
            </a:r>
          </a:p>
          <a:p>
            <a:pPr algn="l" rtl="0">
              <a:lnSpc>
                <a:spcPct val="150000"/>
              </a:lnSpc>
            </a:pP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Constructions, Sherpa Hydro Constructions</a:t>
            </a:r>
            <a: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/>
            </a:r>
            <a:br>
              <a:rPr lang="en-GB" sz="2500" dirty="0">
                <a:solidFill>
                  <a:schemeClr val="tx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</a:br>
            <a:endParaRPr lang="en-GB" sz="2500" dirty="0">
              <a:solidFill>
                <a:schemeClr val="tx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algn="l" rtl="0">
              <a:lnSpc>
                <a:spcPct val="150000"/>
              </a:lnSpc>
            </a:pPr>
            <a:endParaRPr lang="en-US" sz="25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545C2F3F-9415-7D97-D863-86B6BF738FB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7857974" y="16427917"/>
            <a:ext cx="6068826" cy="524982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xmlns="" id="{7B0AECB6-5171-73B0-7847-A8A7782A97F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1229568" y="10922299"/>
            <a:ext cx="6296432" cy="4976457"/>
          </a:xfrm>
          <a:prstGeom prst="rect">
            <a:avLst/>
          </a:prstGeom>
        </p:spPr>
      </p:pic>
      <p:sp>
        <p:nvSpPr>
          <p:cNvPr id="35" name="object 11">
            <a:extLst>
              <a:ext uri="{FF2B5EF4-FFF2-40B4-BE49-F238E27FC236}">
                <a16:creationId xmlns:a16="http://schemas.microsoft.com/office/drawing/2014/main" xmlns="" id="{9AE1E3CD-88AE-AD97-2795-2F063C4A0CA4}"/>
              </a:ext>
            </a:extLst>
          </p:cNvPr>
          <p:cNvSpPr/>
          <p:nvPr/>
        </p:nvSpPr>
        <p:spPr>
          <a:xfrm>
            <a:off x="24290283" y="13792200"/>
            <a:ext cx="8170918" cy="943435"/>
          </a:xfrm>
          <a:custGeom>
            <a:avLst/>
            <a:gdLst/>
            <a:ahLst/>
            <a:cxnLst/>
            <a:rect l="l" t="t" r="r" b="b"/>
            <a:pathLst>
              <a:path w="4603115" h="449580">
                <a:moveTo>
                  <a:pt x="4602910" y="449578"/>
                </a:moveTo>
                <a:lnTo>
                  <a:pt x="0" y="449578"/>
                </a:lnTo>
                <a:lnTo>
                  <a:pt x="0" y="0"/>
                </a:lnTo>
                <a:lnTo>
                  <a:pt x="4602910" y="0"/>
                </a:lnTo>
                <a:lnTo>
                  <a:pt x="4602910" y="449578"/>
                </a:lnTo>
                <a:close/>
              </a:path>
            </a:pathLst>
          </a:custGeom>
          <a:solidFill>
            <a:srgbClr val="6FC2FF"/>
          </a:solidFill>
        </p:spPr>
        <p:txBody>
          <a:bodyPr wrap="square" lIns="0" tIns="0" rIns="0" bIns="0" rtlCol="0"/>
          <a:lstStyle/>
          <a:p>
            <a:pPr algn="ctr"/>
            <a:r>
              <a:rPr lang="en-GB" sz="4407" b="1" spc="-2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407" b="1" spc="-2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object 11">
            <a:extLst>
              <a:ext uri="{FF2B5EF4-FFF2-40B4-BE49-F238E27FC236}">
                <a16:creationId xmlns:a16="http://schemas.microsoft.com/office/drawing/2014/main" xmlns="" id="{420C42B3-EE2E-40A0-C0CF-D048E31798B7}"/>
              </a:ext>
            </a:extLst>
          </p:cNvPr>
          <p:cNvSpPr/>
          <p:nvPr/>
        </p:nvSpPr>
        <p:spPr>
          <a:xfrm>
            <a:off x="24290282" y="22021800"/>
            <a:ext cx="8170917" cy="943435"/>
          </a:xfrm>
          <a:custGeom>
            <a:avLst/>
            <a:gdLst/>
            <a:ahLst/>
            <a:cxnLst/>
            <a:rect l="l" t="t" r="r" b="b"/>
            <a:pathLst>
              <a:path w="4603115" h="449580">
                <a:moveTo>
                  <a:pt x="4602910" y="449578"/>
                </a:moveTo>
                <a:lnTo>
                  <a:pt x="0" y="449578"/>
                </a:lnTo>
                <a:lnTo>
                  <a:pt x="0" y="0"/>
                </a:lnTo>
                <a:lnTo>
                  <a:pt x="4602910" y="0"/>
                </a:lnTo>
                <a:lnTo>
                  <a:pt x="4602910" y="449578"/>
                </a:lnTo>
                <a:close/>
              </a:path>
            </a:pathLst>
          </a:custGeom>
          <a:solidFill>
            <a:srgbClr val="6FC2FF"/>
          </a:solidFill>
        </p:spPr>
        <p:txBody>
          <a:bodyPr wrap="square" lIns="0" tIns="0" rIns="0" bIns="0" rtlCol="0"/>
          <a:lstStyle/>
          <a:p>
            <a:pPr algn="ctr"/>
            <a:endParaRPr lang="en-US"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object 6">
            <a:extLst>
              <a:ext uri="{FF2B5EF4-FFF2-40B4-BE49-F238E27FC236}">
                <a16:creationId xmlns:a16="http://schemas.microsoft.com/office/drawing/2014/main" xmlns="" id="{FC98A1E1-9C33-B7B6-0720-5A2D84C66025}"/>
              </a:ext>
            </a:extLst>
          </p:cNvPr>
          <p:cNvSpPr/>
          <p:nvPr/>
        </p:nvSpPr>
        <p:spPr>
          <a:xfrm>
            <a:off x="533401" y="10463010"/>
            <a:ext cx="10359580" cy="966990"/>
          </a:xfrm>
          <a:custGeom>
            <a:avLst/>
            <a:gdLst/>
            <a:ahLst/>
            <a:cxnLst/>
            <a:rect l="l" t="t" r="r" b="b"/>
            <a:pathLst>
              <a:path w="5128260" h="450850">
                <a:moveTo>
                  <a:pt x="5127824" y="450797"/>
                </a:moveTo>
                <a:lnTo>
                  <a:pt x="0" y="450797"/>
                </a:lnTo>
                <a:lnTo>
                  <a:pt x="0" y="0"/>
                </a:lnTo>
                <a:lnTo>
                  <a:pt x="5127824" y="0"/>
                </a:lnTo>
                <a:lnTo>
                  <a:pt x="5127824" y="450797"/>
                </a:lnTo>
                <a:close/>
              </a:path>
            </a:pathLst>
          </a:custGeom>
          <a:solidFill>
            <a:srgbClr val="6FC2FF"/>
          </a:solidFill>
        </p:spPr>
        <p:txBody>
          <a:bodyPr wrap="square" lIns="0" tIns="0" rIns="0" bIns="0" rtlCol="0"/>
          <a:lstStyle/>
          <a:p>
            <a:pPr marL="26651" algn="ctr">
              <a:spcBef>
                <a:spcPts val="252"/>
              </a:spcBef>
            </a:pPr>
            <a:r>
              <a:rPr lang="en-US" sz="4407" b="1" spc="-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1" name="object 6">
            <a:extLst>
              <a:ext uri="{FF2B5EF4-FFF2-40B4-BE49-F238E27FC236}">
                <a16:creationId xmlns:a16="http://schemas.microsoft.com/office/drawing/2014/main" xmlns="" id="{61DDB4C9-B489-3D69-22F4-9EE7B9D18DE5}"/>
              </a:ext>
            </a:extLst>
          </p:cNvPr>
          <p:cNvSpPr/>
          <p:nvPr/>
        </p:nvSpPr>
        <p:spPr>
          <a:xfrm>
            <a:off x="152400" y="26060400"/>
            <a:ext cx="10735625" cy="966990"/>
          </a:xfrm>
          <a:custGeom>
            <a:avLst/>
            <a:gdLst/>
            <a:ahLst/>
            <a:cxnLst/>
            <a:rect l="l" t="t" r="r" b="b"/>
            <a:pathLst>
              <a:path w="5128260" h="450850">
                <a:moveTo>
                  <a:pt x="5127824" y="450797"/>
                </a:moveTo>
                <a:lnTo>
                  <a:pt x="0" y="450797"/>
                </a:lnTo>
                <a:lnTo>
                  <a:pt x="0" y="0"/>
                </a:lnTo>
                <a:lnTo>
                  <a:pt x="5127824" y="0"/>
                </a:lnTo>
                <a:lnTo>
                  <a:pt x="5127824" y="450797"/>
                </a:lnTo>
                <a:close/>
              </a:path>
            </a:pathLst>
          </a:custGeom>
          <a:solidFill>
            <a:srgbClr val="6FC2FF"/>
          </a:solidFill>
        </p:spPr>
        <p:txBody>
          <a:bodyPr wrap="square" lIns="0" tIns="0" rIns="0" bIns="0" rtlCol="0"/>
          <a:lstStyle/>
          <a:p>
            <a:pPr algn="ctr">
              <a:spcBef>
                <a:spcPts val="701"/>
              </a:spcBef>
            </a:pPr>
            <a:endParaRPr lang="en-US"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9212F35F-139D-4214-8540-69F0F5D95975}"/>
              </a:ext>
            </a:extLst>
          </p:cNvPr>
          <p:cNvSpPr txBox="1"/>
          <p:nvPr/>
        </p:nvSpPr>
        <p:spPr>
          <a:xfrm>
            <a:off x="24457008" y="14376092"/>
            <a:ext cx="8004191" cy="732508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kern="0"/>
            </a:defPPr>
            <a:lvl1pPr algn="just">
              <a:spcBef>
                <a:spcPts val="1200"/>
              </a:spcBef>
              <a:spcAft>
                <a:spcPts val="800"/>
              </a:spcAft>
              <a:defRPr sz="2700" kern="1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  <a:lvl2pPr marL="914400" lvl="1" indent="-457200" algn="l">
              <a:spcBef>
                <a:spcPts val="1200"/>
              </a:spcBef>
              <a:buFont typeface="Arial" panose="020B0604020202020204" pitchFamily="34" charset="0"/>
              <a:buChar char="•"/>
              <a:defRPr sz="270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500" dirty="0">
                <a:solidFill>
                  <a:schemeClr val="tx1"/>
                </a:solidFill>
              </a:rPr>
              <a:t> 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</a:rPr>
              <a:t>Analysis defined roles and coordination among client, consultant, and contractor. Delegation and supervision between contractor and subcontractor.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</a:rPr>
              <a:t>Use of technical terms and site-specific procedures (e.g., MCT, BBS).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</a:rPr>
              <a:t>Contractor-side delays in procurement and material management.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</a:rPr>
              <a:t>Design alterations due to local geological, topographical, and community issues.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</a:rPr>
              <a:t>Economic-driven modifications in construction planning and methods.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</a:rPr>
              <a:t>External interferences, accidents, and site accessibility challenges.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</a:rPr>
              <a:t>Field learnings, adaptive lifestyle, and hardships of remote site deployment.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CEF65DD3-91EF-0683-C023-DCD563EFBE14}"/>
              </a:ext>
            </a:extLst>
          </p:cNvPr>
          <p:cNvSpPr txBox="1"/>
          <p:nvPr/>
        </p:nvSpPr>
        <p:spPr>
          <a:xfrm>
            <a:off x="23935515" y="6250792"/>
            <a:ext cx="8525684" cy="7914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  <a:spcAft>
                <a:spcPts val="800"/>
              </a:spcAft>
            </a:pP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Monitored construction stages of key components: intake, settling basin, tunnels, surge shaft, penstock, powerhouse, and tailrace.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Inspected reinforcement, formwork, and embedded parts before concrete placement.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Observed concrete works including plum concreting, compaction, and finishing to ensure quality standards.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Study of cad drawing ( Civil , Structural and Mechanical )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Performed lab tests such as: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Slump test and compressive strength test for concrete.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Ultrasonic Testing (UT), Dye Penetration Test (DPT), and welding      inspections for     penstock pipe 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Studied Bar Bending Schedule (BBS) to review reinforcement detailing and estimate steel quantities.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Gained office experience in Cost estimation, project documentation, and construction drawing interpretation.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706082D-7AF1-742D-84AF-6704BAE3D01E}"/>
              </a:ext>
            </a:extLst>
          </p:cNvPr>
          <p:cNvSpPr txBox="1"/>
          <p:nvPr/>
        </p:nvSpPr>
        <p:spPr>
          <a:xfrm>
            <a:off x="17819032" y="15945629"/>
            <a:ext cx="6081433" cy="447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23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31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Additonal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Intake Gate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624E19D4-896C-E937-A8D9-CD1E56B69A4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6592936" y="37375837"/>
            <a:ext cx="5868264" cy="455027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78C3E094-4FA6-20EC-F344-A328BA5CBFDD}"/>
              </a:ext>
            </a:extLst>
          </p:cNvPr>
          <p:cNvSpPr txBox="1"/>
          <p:nvPr/>
        </p:nvSpPr>
        <p:spPr>
          <a:xfrm>
            <a:off x="26538192" y="36957000"/>
            <a:ext cx="5868263" cy="447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23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14: Saddle Support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52DE528A-95E3-548E-AA8D-E2097C101DA9}"/>
              </a:ext>
            </a:extLst>
          </p:cNvPr>
          <p:cNvSpPr txBox="1"/>
          <p:nvPr/>
        </p:nvSpPr>
        <p:spPr>
          <a:xfrm>
            <a:off x="482222" y="42024236"/>
            <a:ext cx="5460114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23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15: Penstock Unit  Bifurcation </a:t>
            </a:r>
          </a:p>
          <a:p>
            <a:endParaRPr lang="en-US" sz="231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A28F6813-F198-1589-3ED0-E50E06629DEF}"/>
              </a:ext>
            </a:extLst>
          </p:cNvPr>
          <p:cNvSpPr txBox="1"/>
          <p:nvPr/>
        </p:nvSpPr>
        <p:spPr>
          <a:xfrm>
            <a:off x="19937918" y="41995585"/>
            <a:ext cx="6323172" cy="447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23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18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Powerhouse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E18167F3-475C-18C8-B791-97C83B8F1443}"/>
              </a:ext>
            </a:extLst>
          </p:cNvPr>
          <p:cNvSpPr txBox="1"/>
          <p:nvPr/>
        </p:nvSpPr>
        <p:spPr>
          <a:xfrm>
            <a:off x="26592936" y="41995585"/>
            <a:ext cx="5868264" cy="447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23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19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Tailrace </a:t>
            </a:r>
          </a:p>
        </p:txBody>
      </p:sp>
      <p:sp>
        <p:nvSpPr>
          <p:cNvPr id="8" name="object 11">
            <a:extLst>
              <a:ext uri="{FF2B5EF4-FFF2-40B4-BE49-F238E27FC236}">
                <a16:creationId xmlns:a16="http://schemas.microsoft.com/office/drawing/2014/main" xmlns="" id="{7B57765F-A9D4-0870-4596-D44E75307FCA}"/>
              </a:ext>
            </a:extLst>
          </p:cNvPr>
          <p:cNvSpPr/>
          <p:nvPr/>
        </p:nvSpPr>
        <p:spPr>
          <a:xfrm>
            <a:off x="24290282" y="26869565"/>
            <a:ext cx="8170917" cy="943435"/>
          </a:xfrm>
          <a:custGeom>
            <a:avLst/>
            <a:gdLst/>
            <a:ahLst/>
            <a:cxnLst/>
            <a:rect l="l" t="t" r="r" b="b"/>
            <a:pathLst>
              <a:path w="4603115" h="449580">
                <a:moveTo>
                  <a:pt x="4602910" y="449578"/>
                </a:moveTo>
                <a:lnTo>
                  <a:pt x="0" y="449578"/>
                </a:lnTo>
                <a:lnTo>
                  <a:pt x="0" y="0"/>
                </a:lnTo>
                <a:lnTo>
                  <a:pt x="4602910" y="0"/>
                </a:lnTo>
                <a:lnTo>
                  <a:pt x="4602910" y="449578"/>
                </a:lnTo>
                <a:close/>
              </a:path>
            </a:pathLst>
          </a:custGeom>
          <a:solidFill>
            <a:srgbClr val="6FC2FF"/>
          </a:solidFill>
        </p:spPr>
        <p:txBody>
          <a:bodyPr wrap="square" lIns="0" tIns="0" rIns="0" bIns="0" rtlCol="0"/>
          <a:lstStyle/>
          <a:p>
            <a:pPr algn="ctr"/>
            <a:endParaRPr lang="en-US"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4C324E98-1425-AA63-176E-29AFD26E866D}"/>
              </a:ext>
            </a:extLst>
          </p:cNvPr>
          <p:cNvSpPr txBox="1"/>
          <p:nvPr/>
        </p:nvSpPr>
        <p:spPr>
          <a:xfrm>
            <a:off x="23988145" y="27900097"/>
            <a:ext cx="8418310" cy="2887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25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Final DPR KAHEP Report. (n.d.). [PDF document].</a:t>
            </a:r>
          </a:p>
          <a:p>
            <a:pPr marL="914400" lvl="1" indent="-45720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5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Kabeli</a:t>
            </a:r>
            <a:r>
              <a:rPr lang="en-US" sz="25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Energy Limited. (n.d.). </a:t>
            </a:r>
            <a:r>
              <a:rPr lang="en-US" sz="25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Kabeli</a:t>
            </a:r>
            <a:r>
              <a:rPr lang="en-US" sz="25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-A Hydroelectric Project. </a:t>
            </a:r>
            <a:r>
              <a:rPr lang="en-US" sz="25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  <a:hlinkClick r:id="rId18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https://www.kel.com.np/</a:t>
            </a:r>
            <a:endParaRPr lang="en-US" sz="25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914400" lvl="1" indent="-45720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500" kern="1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Butwal Power Company Ltd. (n.d.). </a:t>
            </a:r>
            <a:r>
              <a:rPr lang="en-US" sz="2500" kern="100" dirty="0" err="1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Kabeli</a:t>
            </a:r>
            <a:r>
              <a:rPr lang="en-US" sz="2500" kern="1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-A Hydroelectric Project. </a:t>
            </a:r>
            <a:r>
              <a:rPr lang="en-US" sz="2500" kern="1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  <a:hlinkClick r:id="rId19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https://www.bpc.com.np/projects/kabeli-a-hydro-electric-project</a:t>
            </a:r>
            <a:endParaRPr lang="en-US" sz="2500" kern="1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4" name="object 7">
            <a:extLst>
              <a:ext uri="{FF2B5EF4-FFF2-40B4-BE49-F238E27FC236}">
                <a16:creationId xmlns:a16="http://schemas.microsoft.com/office/drawing/2014/main" xmlns="" id="{CA1AB6D8-9DFA-9FA3-32C5-6EAAA273244C}"/>
              </a:ext>
            </a:extLst>
          </p:cNvPr>
          <p:cNvSpPr txBox="1"/>
          <p:nvPr/>
        </p:nvSpPr>
        <p:spPr>
          <a:xfrm>
            <a:off x="533399" y="10567108"/>
            <a:ext cx="10332686" cy="710492"/>
          </a:xfrm>
          <a:prstGeom prst="rect">
            <a:avLst/>
          </a:prstGeom>
        </p:spPr>
        <p:txBody>
          <a:bodyPr vert="horz" wrap="square" lIns="0" tIns="31981" rIns="0" bIns="0" rtlCol="0">
            <a:spAutoFit/>
          </a:bodyPr>
          <a:lstStyle/>
          <a:p>
            <a:pPr marL="26651" algn="ctr">
              <a:spcBef>
                <a:spcPts val="252"/>
              </a:spcBef>
            </a:pPr>
            <a:r>
              <a:rPr lang="en-US" sz="4407" b="1" spc="-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Salient Features</a:t>
            </a:r>
            <a:endParaRPr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object 7">
            <a:extLst>
              <a:ext uri="{FF2B5EF4-FFF2-40B4-BE49-F238E27FC236}">
                <a16:creationId xmlns:a16="http://schemas.microsoft.com/office/drawing/2014/main" xmlns="" id="{BF31D817-1B60-FA39-8770-B03EE7D0999F}"/>
              </a:ext>
            </a:extLst>
          </p:cNvPr>
          <p:cNvSpPr txBox="1"/>
          <p:nvPr/>
        </p:nvSpPr>
        <p:spPr>
          <a:xfrm>
            <a:off x="152400" y="26188108"/>
            <a:ext cx="10712066" cy="710492"/>
          </a:xfrm>
          <a:prstGeom prst="rect">
            <a:avLst/>
          </a:prstGeom>
        </p:spPr>
        <p:txBody>
          <a:bodyPr vert="horz" wrap="square" lIns="0" tIns="31981" rIns="0" bIns="0" rtlCol="0">
            <a:spAutoFit/>
          </a:bodyPr>
          <a:lstStyle/>
          <a:p>
            <a:pPr marL="26651" algn="ctr">
              <a:spcBef>
                <a:spcPts val="252"/>
              </a:spcBef>
            </a:pPr>
            <a:r>
              <a:rPr lang="en-US" sz="4407" b="1" spc="-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object 7">
            <a:extLst>
              <a:ext uri="{FF2B5EF4-FFF2-40B4-BE49-F238E27FC236}">
                <a16:creationId xmlns:a16="http://schemas.microsoft.com/office/drawing/2014/main" xmlns="" id="{BF3E3F34-AA90-4E30-3879-6AC7DC3C0F87}"/>
              </a:ext>
            </a:extLst>
          </p:cNvPr>
          <p:cNvSpPr txBox="1"/>
          <p:nvPr/>
        </p:nvSpPr>
        <p:spPr>
          <a:xfrm>
            <a:off x="24290281" y="13868400"/>
            <a:ext cx="8170917" cy="710492"/>
          </a:xfrm>
          <a:prstGeom prst="rect">
            <a:avLst/>
          </a:prstGeom>
        </p:spPr>
        <p:txBody>
          <a:bodyPr vert="horz" wrap="square" lIns="0" tIns="31981" rIns="0" bIns="0" rtlCol="0">
            <a:spAutoFit/>
          </a:bodyPr>
          <a:lstStyle/>
          <a:p>
            <a:pPr marL="26651" algn="ctr">
              <a:spcBef>
                <a:spcPts val="252"/>
              </a:spcBef>
            </a:pPr>
            <a:r>
              <a:rPr lang="en-US" sz="4407" b="1" spc="-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object 7">
            <a:extLst>
              <a:ext uri="{FF2B5EF4-FFF2-40B4-BE49-F238E27FC236}">
                <a16:creationId xmlns:a16="http://schemas.microsoft.com/office/drawing/2014/main" xmlns="" id="{34CC4FCA-623D-44EB-37AE-2B7B4515F9B4}"/>
              </a:ext>
            </a:extLst>
          </p:cNvPr>
          <p:cNvSpPr txBox="1"/>
          <p:nvPr/>
        </p:nvSpPr>
        <p:spPr>
          <a:xfrm>
            <a:off x="24290280" y="22149508"/>
            <a:ext cx="8170918" cy="710492"/>
          </a:xfrm>
          <a:prstGeom prst="rect">
            <a:avLst/>
          </a:prstGeom>
        </p:spPr>
        <p:txBody>
          <a:bodyPr vert="horz" wrap="square" lIns="0" tIns="31981" rIns="0" bIns="0" rtlCol="0">
            <a:spAutoFit/>
          </a:bodyPr>
          <a:lstStyle/>
          <a:p>
            <a:pPr marL="26651" algn="ctr">
              <a:spcBef>
                <a:spcPts val="252"/>
              </a:spcBef>
            </a:pPr>
            <a:r>
              <a:rPr lang="en-US" sz="4407" b="1" spc="-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object 7">
            <a:extLst>
              <a:ext uri="{FF2B5EF4-FFF2-40B4-BE49-F238E27FC236}">
                <a16:creationId xmlns:a16="http://schemas.microsoft.com/office/drawing/2014/main" xmlns="" id="{14E8F593-B2C0-1A7E-E23B-022CB2BFA55C}"/>
              </a:ext>
            </a:extLst>
          </p:cNvPr>
          <p:cNvSpPr txBox="1"/>
          <p:nvPr/>
        </p:nvSpPr>
        <p:spPr>
          <a:xfrm>
            <a:off x="24317139" y="26974800"/>
            <a:ext cx="8089315" cy="710492"/>
          </a:xfrm>
          <a:prstGeom prst="rect">
            <a:avLst/>
          </a:prstGeom>
        </p:spPr>
        <p:txBody>
          <a:bodyPr vert="horz" wrap="square" lIns="0" tIns="31981" rIns="0" bIns="0" rtlCol="0">
            <a:spAutoFit/>
          </a:bodyPr>
          <a:lstStyle/>
          <a:p>
            <a:pPr marL="26651" algn="ctr">
              <a:spcBef>
                <a:spcPts val="252"/>
              </a:spcBef>
            </a:pPr>
            <a:r>
              <a:rPr lang="en-US" sz="4407" b="1" spc="-9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sz="4407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CBC09846-0FC5-DCEB-436F-5824CCAC9EEE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1204603" y="27646720"/>
            <a:ext cx="6321397" cy="378333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99EF9117-4BF8-2CA4-1E88-991F40217D79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7852380" y="27689696"/>
            <a:ext cx="6074420" cy="374035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5C946668-682D-2791-76B7-0406A9CBBE60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336540" y="37380389"/>
            <a:ext cx="6016473" cy="4535812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FFA3464E-1A6A-E941-997A-9346F9D544D2}"/>
              </a:ext>
            </a:extLst>
          </p:cNvPr>
          <p:cNvSpPr txBox="1"/>
          <p:nvPr/>
        </p:nvSpPr>
        <p:spPr>
          <a:xfrm>
            <a:off x="11093873" y="21726385"/>
            <a:ext cx="6276523" cy="447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18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Approach Canal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7274C05B-DA6C-4CC9-9764-47E04D830404}"/>
              </a:ext>
            </a:extLst>
          </p:cNvPr>
          <p:cNvSpPr txBox="1"/>
          <p:nvPr/>
        </p:nvSpPr>
        <p:spPr>
          <a:xfrm>
            <a:off x="17583596" y="21726385"/>
            <a:ext cx="6068826" cy="447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18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30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Headrace Canal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1B53A9EC-463F-4A7C-DCE0-0E5593EB694C}"/>
              </a:ext>
            </a:extLst>
          </p:cNvPr>
          <p:cNvSpPr txBox="1"/>
          <p:nvPr/>
        </p:nvSpPr>
        <p:spPr>
          <a:xfrm>
            <a:off x="11024036" y="27143254"/>
            <a:ext cx="6321397" cy="447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18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6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Settling Basin 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3927AE6F-EB58-0F42-0646-7939E86E2B77}"/>
              </a:ext>
            </a:extLst>
          </p:cNvPr>
          <p:cNvSpPr txBox="1"/>
          <p:nvPr/>
        </p:nvSpPr>
        <p:spPr>
          <a:xfrm>
            <a:off x="17576244" y="27136585"/>
            <a:ext cx="6074420" cy="447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18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7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31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Headpond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2DEDC808-1C92-B3A6-E1E6-2860F00EEAEC}"/>
              </a:ext>
            </a:extLst>
          </p:cNvPr>
          <p:cNvSpPr txBox="1"/>
          <p:nvPr/>
        </p:nvSpPr>
        <p:spPr>
          <a:xfrm>
            <a:off x="11048998" y="31572940"/>
            <a:ext cx="6321397" cy="447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18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Scaffolding Placement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F0243484-CAFD-A17D-CF87-EBEB4B0B47DF}"/>
              </a:ext>
            </a:extLst>
          </p:cNvPr>
          <p:cNvSpPr txBox="1"/>
          <p:nvPr/>
        </p:nvSpPr>
        <p:spPr>
          <a:xfrm>
            <a:off x="17624477" y="31577391"/>
            <a:ext cx="6067317" cy="449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51" algn="ctr">
              <a:spcBef>
                <a:spcPts val="273"/>
              </a:spcBef>
            </a:pPr>
            <a:r>
              <a:rPr lang="en-US" sz="231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8" spc="18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</a:t>
            </a:r>
            <a:r>
              <a:rPr lang="en-US" sz="2318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Plum Concreting 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2ED1B961-0E21-BCBB-5121-4BA3E5CD447E}"/>
              </a:ext>
            </a:extLst>
          </p:cNvPr>
          <p:cNvSpPr txBox="1"/>
          <p:nvPr/>
        </p:nvSpPr>
        <p:spPr>
          <a:xfrm>
            <a:off x="6260339" y="42028051"/>
            <a:ext cx="6092672" cy="447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23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16: Surge shaft 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84B28366-9FFD-C0B2-8494-864E969D72F3}"/>
              </a:ext>
            </a:extLst>
          </p:cNvPr>
          <p:cNvSpPr txBox="1"/>
          <p:nvPr/>
        </p:nvSpPr>
        <p:spPr>
          <a:xfrm>
            <a:off x="12555131" y="42024811"/>
            <a:ext cx="7180667" cy="447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</a:t>
            </a:r>
            <a:r>
              <a:rPr lang="en-US" sz="2310" spc="239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17: Pipe Optimization Chart </a:t>
            </a:r>
          </a:p>
        </p:txBody>
      </p:sp>
      <p:pic>
        <p:nvPicPr>
          <p:cNvPr id="71" name="Picture 70" descr="A map of kabeli with a red location&#10;&#10;AI-generated content may be incorrect.">
            <a:extLst>
              <a:ext uri="{FF2B5EF4-FFF2-40B4-BE49-F238E27FC236}">
                <a16:creationId xmlns:a16="http://schemas.microsoft.com/office/drawing/2014/main" xmlns="" id="{623166DD-3580-366B-EFBD-DA62C3E2EE28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2020" y="5462944"/>
            <a:ext cx="11655180" cy="48658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1090</TotalTime>
  <Words>695</Words>
  <Application>Microsoft Office PowerPoint</Application>
  <PresentationFormat>Custom</PresentationFormat>
  <Paragraphs>113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Arial</vt:lpstr>
      <vt:lpstr>Calibri</vt:lpstr>
      <vt:lpstr>Mangal</vt:lpstr>
      <vt:lpstr>Symbol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 Presentation A0</dc:title>
  <dc:creator>Nischal thapaliya</dc:creator>
  <cp:keywords>DAF_dFfdSCs,BAFTQtDR384</cp:keywords>
  <cp:lastModifiedBy>Dell</cp:lastModifiedBy>
  <cp:revision>38</cp:revision>
  <dcterms:created xsi:type="dcterms:W3CDTF">2025-04-10T03:42:04Z</dcterms:created>
  <dcterms:modified xsi:type="dcterms:W3CDTF">2025-04-20T07:31:31Z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2024-03-15T00:00:00Z</vt:filetime>
  </property>
  <property fmtid="{D5CDD505-2E9C-101B-9397-08002B2CF9AE}" pid="3" name="Creator">
    <vt:lpwstr>Canva</vt:lpwstr>
  </property>
  <property fmtid="{D5CDD505-2E9C-101B-9397-08002B2CF9AE}" pid="4" name="LastSaved">
    <vt:filetime>2025-04-10T00:00:00Z</vt:filetime>
  </property>
  <property fmtid="{D5CDD505-2E9C-101B-9397-08002B2CF9AE}" pid="5" name="Producer">
    <vt:lpwstr>Canva</vt:lpwstr>
  </property>
</Properties>
</file>